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1" r:id="rId9"/>
    <p:sldId id="296" r:id="rId10"/>
    <p:sldId id="297" r:id="rId11"/>
    <p:sldId id="264" r:id="rId12"/>
    <p:sldId id="299" r:id="rId13"/>
    <p:sldId id="298" r:id="rId14"/>
    <p:sldId id="300" r:id="rId15"/>
    <p:sldId id="301" r:id="rId16"/>
    <p:sldId id="265" r:id="rId17"/>
    <p:sldId id="290" r:id="rId18"/>
    <p:sldId id="266" r:id="rId19"/>
    <p:sldId id="302" r:id="rId20"/>
    <p:sldId id="303" r:id="rId21"/>
    <p:sldId id="304" r:id="rId22"/>
    <p:sldId id="267" r:id="rId23"/>
    <p:sldId id="268" r:id="rId24"/>
    <p:sldId id="269" r:id="rId25"/>
    <p:sldId id="270" r:id="rId26"/>
    <p:sldId id="271" r:id="rId27"/>
    <p:sldId id="294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18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7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A401-4E12-41F4-8AA1-00934C1C6E1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EAF1-DE6C-4700-A25B-8B28D4FD7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3400"/>
            <a:ext cx="83820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Efficiency of IB Solar Cells</a:t>
            </a:r>
            <a:endParaRPr lang="en-US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13142"/>
              </p:ext>
            </p:extLst>
          </p:nvPr>
        </p:nvGraphicFramePr>
        <p:xfrm>
          <a:off x="762000" y="1397000"/>
          <a:ext cx="762000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Type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IB Solar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gap 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Tandem of two SC</a:t>
                      </a:r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685800" y="1109246"/>
            <a:ext cx="685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Limiting efficiency under maximum solar concentration (46,050 suns)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29000"/>
            <a:ext cx="3819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533400" y="3547646"/>
            <a:ext cx="426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Optimum gap for IB PV Cell</a:t>
            </a:r>
          </a:p>
          <a:p>
            <a:endParaRPr lang="en-US" b="1" u="sng" dirty="0"/>
          </a:p>
          <a:p>
            <a:r>
              <a:rPr lang="en-US" sz="2000" dirty="0" smtClean="0"/>
              <a:t>E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= 1.24 </a:t>
            </a:r>
            <a:r>
              <a:rPr lang="en-US" sz="2000" dirty="0" err="1" smtClean="0"/>
              <a:t>eV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= 0.71 </a:t>
            </a:r>
            <a:r>
              <a:rPr lang="en-US" sz="2000" dirty="0" err="1" smtClean="0"/>
              <a:t>eV</a:t>
            </a:r>
            <a:endParaRPr lang="en-US" sz="2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334000" y="6496906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b="1" dirty="0"/>
              <a:t>A. Martı´ et al. / Thin Solid Films 511 – 512 (2006) 638– 644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0275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56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581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613"/>
            <a:ext cx="4533310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1910" y="1363682"/>
            <a:ext cx="4001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Grown </a:t>
            </a:r>
            <a:r>
              <a:rPr lang="en-US" dirty="0"/>
              <a:t>by molecular beam </a:t>
            </a:r>
            <a:r>
              <a:rPr lang="en-US" dirty="0" err="1" smtClean="0"/>
              <a:t>epitaxy</a:t>
            </a:r>
            <a:r>
              <a:rPr lang="en-US" dirty="0" smtClean="0"/>
              <a:t> (MBE</a:t>
            </a:r>
            <a:r>
              <a:rPr lang="en-US" dirty="0"/>
              <a:t>) using the </a:t>
            </a:r>
            <a:r>
              <a:rPr lang="en-US" dirty="0" err="1"/>
              <a:t>Stranski</a:t>
            </a:r>
            <a:r>
              <a:rPr lang="en-US" dirty="0"/>
              <a:t>–</a:t>
            </a:r>
            <a:r>
              <a:rPr lang="en-US" dirty="0" err="1"/>
              <a:t>Krastanov</a:t>
            </a:r>
            <a:r>
              <a:rPr lang="en-US" dirty="0"/>
              <a:t> </a:t>
            </a:r>
            <a:r>
              <a:rPr lang="en-US" dirty="0" smtClean="0"/>
              <a:t>      growth mode.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barrier </a:t>
            </a:r>
            <a:r>
              <a:rPr lang="en-US" dirty="0"/>
              <a:t>and QD materials are </a:t>
            </a:r>
            <a:r>
              <a:rPr lang="en-US" dirty="0" err="1"/>
              <a:t>GaAs</a:t>
            </a:r>
            <a:r>
              <a:rPr lang="en-US" dirty="0"/>
              <a:t> and </a:t>
            </a:r>
            <a:r>
              <a:rPr lang="en-US" dirty="0" err="1"/>
              <a:t>InAs</a:t>
            </a:r>
            <a:r>
              <a:rPr lang="en-US" dirty="0"/>
              <a:t>, respectively.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silicon </a:t>
            </a:r>
            <a:r>
              <a:rPr lang="en-US" dirty="0"/>
              <a:t>delta- </a:t>
            </a:r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-) </a:t>
            </a:r>
            <a:r>
              <a:rPr lang="en-US" dirty="0"/>
              <a:t>doped layer, with an areal density </a:t>
            </a:r>
            <a:r>
              <a:rPr lang="en-US" dirty="0" smtClean="0"/>
              <a:t>approximately to </a:t>
            </a:r>
            <a:r>
              <a:rPr lang="en-US" dirty="0"/>
              <a:t>equal the QD density (</a:t>
            </a:r>
            <a:r>
              <a:rPr lang="en-US" dirty="0" smtClean="0"/>
              <a:t>4x10</a:t>
            </a:r>
            <a:r>
              <a:rPr lang="en-US" baseline="30000" dirty="0" smtClean="0"/>
              <a:t>10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/>
              <a:t>) is </a:t>
            </a:r>
            <a:r>
              <a:rPr lang="en-US" dirty="0" smtClean="0"/>
              <a:t>inserted between </a:t>
            </a:r>
            <a:r>
              <a:rPr lang="en-US" dirty="0"/>
              <a:t>each QD </a:t>
            </a:r>
            <a:r>
              <a:rPr lang="en-US" dirty="0" smtClean="0"/>
              <a:t>layer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Confined </a:t>
            </a:r>
            <a:r>
              <a:rPr lang="en-US" dirty="0"/>
              <a:t>states </a:t>
            </a:r>
            <a:r>
              <a:rPr lang="en-US" dirty="0" smtClean="0"/>
              <a:t>are half-filled with electrons </a:t>
            </a:r>
            <a:r>
              <a:rPr lang="en-US" dirty="0"/>
              <a:t>via modulation </a:t>
            </a:r>
            <a:r>
              <a:rPr lang="en-US" dirty="0" smtClean="0"/>
              <a:t>doping.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6496906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b="1" dirty="0"/>
              <a:t>A. Martı´ et al. / Thin Solid Films 511 – 512 (2006) 638– 644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9025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1752600"/>
            <a:ext cx="3733800" cy="3139321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IB </a:t>
            </a:r>
            <a:r>
              <a:rPr lang="en-US" b="1" dirty="0"/>
              <a:t>arises from the confined electron states in an array of quantum dots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Energy </a:t>
            </a:r>
            <a:r>
              <a:rPr lang="en-US" b="1" dirty="0"/>
              <a:t>states located within </a:t>
            </a:r>
            <a:r>
              <a:rPr lang="en-US" b="1" dirty="0" smtClean="0"/>
              <a:t>the forbidden </a:t>
            </a:r>
            <a:r>
              <a:rPr lang="en-US" b="1" dirty="0"/>
              <a:t>bandgap of a conventional </a:t>
            </a:r>
            <a:r>
              <a:rPr lang="en-US" b="1" dirty="0" smtClean="0"/>
              <a:t>semiconductor.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These </a:t>
            </a:r>
            <a:r>
              <a:rPr lang="en-US" b="1" dirty="0"/>
              <a:t>intermediate </a:t>
            </a:r>
            <a:r>
              <a:rPr lang="en-US" b="1" dirty="0" smtClean="0"/>
              <a:t>levels must </a:t>
            </a:r>
            <a:r>
              <a:rPr lang="en-US" b="1" dirty="0"/>
              <a:t>behave only as </a:t>
            </a:r>
            <a:r>
              <a:rPr lang="en-US" b="1" dirty="0" err="1"/>
              <a:t>radiative</a:t>
            </a:r>
            <a:r>
              <a:rPr lang="en-US" b="1" dirty="0"/>
              <a:t> recombination </a:t>
            </a:r>
            <a:r>
              <a:rPr lang="en-US" b="1" dirty="0" smtClean="0"/>
              <a:t>centers.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762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Quantum Dot Intermediate Band Solar Cell (QD-IBSC)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3099"/>
            <a:ext cx="4267200" cy="599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6496906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b="1" dirty="0"/>
              <a:t>A. Martı´ et al. / Thin Solid Films 511 – 512 (2006) 638– 644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104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951165" cy="30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159584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762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Performance of QD IB Solar Cell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609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Illuminated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09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Dark</a:t>
            </a:r>
            <a:endParaRPr lang="en-US" b="1" u="sng" dirty="0"/>
          </a:p>
        </p:txBody>
      </p:sp>
      <p:sp>
        <p:nvSpPr>
          <p:cNvPr id="8" name="Rectangle 7"/>
          <p:cNvSpPr/>
          <p:nvPr/>
        </p:nvSpPr>
        <p:spPr>
          <a:xfrm>
            <a:off x="5334000" y="6496906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b="1" dirty="0"/>
              <a:t>A. Martı´ et al. / Thin Solid Films 511 – 512 (2006) 638– 644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6293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133600"/>
            <a:ext cx="4114800" cy="213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474023"/>
            <a:ext cx="2574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A. Marti,  PRL </a:t>
            </a:r>
            <a:r>
              <a:rPr lang="en-US" sz="1400" b="1" dirty="0"/>
              <a:t>97, 247701 (2006)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762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Intermediate transitions in IB Solar Cell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828736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QD-IBSC sample </a:t>
            </a:r>
            <a:r>
              <a:rPr lang="en-US" dirty="0" smtClean="0"/>
              <a:t>inside </a:t>
            </a:r>
            <a:r>
              <a:rPr lang="en-US" dirty="0"/>
              <a:t>a closed cycle </a:t>
            </a:r>
            <a:r>
              <a:rPr lang="en-US" dirty="0" smtClean="0"/>
              <a:t>He cryostat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optical </a:t>
            </a:r>
            <a:r>
              <a:rPr lang="en-US" dirty="0" smtClean="0"/>
              <a:t>windows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Halogen lamp – primary light source (filtered </a:t>
            </a:r>
            <a:r>
              <a:rPr lang="en-US" dirty="0"/>
              <a:t>by an appropriate set of filters to remove </a:t>
            </a:r>
            <a:r>
              <a:rPr lang="en-US" dirty="0" smtClean="0"/>
              <a:t>secondary wavelengths)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Primary supplies continuous photons </a:t>
            </a:r>
            <a:r>
              <a:rPr lang="en-US" dirty="0"/>
              <a:t>(</a:t>
            </a:r>
            <a:r>
              <a:rPr lang="en-US" dirty="0" smtClean="0"/>
              <a:t>pumping </a:t>
            </a:r>
            <a:r>
              <a:rPr lang="en-US" dirty="0"/>
              <a:t>of electrons from the </a:t>
            </a:r>
            <a:r>
              <a:rPr lang="en-US" dirty="0" smtClean="0"/>
              <a:t>VB to </a:t>
            </a:r>
            <a:r>
              <a:rPr lang="en-US" dirty="0"/>
              <a:t>the IB</a:t>
            </a:r>
            <a:r>
              <a:rPr lang="en-US" dirty="0" smtClean="0"/>
              <a:t>.)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Role  of IR source  -   illuminate </a:t>
            </a:r>
            <a:r>
              <a:rPr lang="en-US" dirty="0"/>
              <a:t>the QD-IBSC with photons of energy </a:t>
            </a:r>
            <a:r>
              <a:rPr lang="en-US" dirty="0" smtClean="0"/>
              <a:t>below the </a:t>
            </a:r>
            <a:r>
              <a:rPr lang="en-US" dirty="0" err="1"/>
              <a:t>GaSb</a:t>
            </a:r>
            <a:r>
              <a:rPr lang="en-US" dirty="0"/>
              <a:t> </a:t>
            </a:r>
            <a:r>
              <a:rPr lang="en-US" dirty="0" err="1"/>
              <a:t>bandgap</a:t>
            </a:r>
            <a:r>
              <a:rPr lang="en-US" dirty="0"/>
              <a:t> (0.726 </a:t>
            </a:r>
            <a:r>
              <a:rPr lang="en-US" dirty="0" err="1"/>
              <a:t>eV</a:t>
            </a:r>
            <a:r>
              <a:rPr lang="en-US" dirty="0" smtClean="0"/>
              <a:t>)   </a:t>
            </a:r>
            <a:r>
              <a:rPr lang="en-US" dirty="0" smtClean="0">
                <a:sym typeface="Wingdings" pitchFamily="2" charset="2"/>
              </a:rPr>
              <a:t> IB to CB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hotocurrent is collected through </a:t>
            </a:r>
            <a:r>
              <a:rPr lang="en-US" dirty="0"/>
              <a:t>a low noise and low input impedance </a:t>
            </a:r>
            <a:r>
              <a:rPr lang="en-US" dirty="0" smtClean="0"/>
              <a:t>current-voltage preamplifier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137212" cy="30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647616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Curve 1 (response to </a:t>
            </a:r>
            <a:r>
              <a:rPr lang="en-US" b="1" dirty="0" smtClean="0"/>
              <a:t>primary):    </a:t>
            </a:r>
          </a:p>
          <a:p>
            <a:r>
              <a:rPr lang="en-US" dirty="0" smtClean="0"/>
              <a:t>photocurrent produced when </a:t>
            </a:r>
            <a:r>
              <a:rPr lang="en-US" dirty="0"/>
              <a:t>pumping with the chopped primary source </a:t>
            </a:r>
            <a:r>
              <a:rPr lang="en-US" dirty="0" smtClean="0"/>
              <a:t>only (</a:t>
            </a:r>
            <a:r>
              <a:rPr lang="en-US" i="1" dirty="0" smtClean="0"/>
              <a:t>V=</a:t>
            </a:r>
            <a:r>
              <a:rPr lang="en-US" dirty="0" smtClean="0"/>
              <a:t>1</a:t>
            </a:r>
            <a:r>
              <a:rPr lang="en-US" i="1" dirty="0"/>
              <a:t>.</a:t>
            </a:r>
            <a:r>
              <a:rPr lang="en-US" dirty="0" smtClean="0"/>
              <a:t>5 </a:t>
            </a:r>
            <a:r>
              <a:rPr lang="en-US" dirty="0"/>
              <a:t>V, </a:t>
            </a:r>
            <a:r>
              <a:rPr lang="en-US" i="1" dirty="0"/>
              <a:t>T </a:t>
            </a:r>
            <a:r>
              <a:rPr lang="en-US" dirty="0"/>
              <a:t>=</a:t>
            </a:r>
            <a:r>
              <a:rPr lang="en-US" dirty="0" smtClean="0"/>
              <a:t>4</a:t>
            </a:r>
            <a:r>
              <a:rPr lang="en-US" i="1" dirty="0"/>
              <a:t>.</a:t>
            </a:r>
            <a:r>
              <a:rPr lang="en-US" dirty="0" smtClean="0"/>
              <a:t>2 </a:t>
            </a:r>
            <a:r>
              <a:rPr lang="en-US" dirty="0"/>
              <a:t>K).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Curve </a:t>
            </a:r>
            <a:r>
              <a:rPr lang="en-US" b="1" dirty="0"/>
              <a:t>2 (noise background</a:t>
            </a:r>
            <a:r>
              <a:rPr lang="en-US" b="1" dirty="0" smtClean="0"/>
              <a:t>):  </a:t>
            </a:r>
          </a:p>
          <a:p>
            <a:r>
              <a:rPr lang="en-US" dirty="0" smtClean="0"/>
              <a:t>photocurrent </a:t>
            </a:r>
            <a:r>
              <a:rPr lang="en-US" dirty="0"/>
              <a:t>measured when the IR source is off while </a:t>
            </a:r>
            <a:r>
              <a:rPr lang="en-US" dirty="0" smtClean="0"/>
              <a:t>the chopper</a:t>
            </a:r>
            <a:r>
              <a:rPr lang="en-US" dirty="0"/>
              <a:t>, located in front the of the IR source, is kept </a:t>
            </a:r>
            <a:r>
              <a:rPr lang="en-US" dirty="0" smtClean="0"/>
              <a:t>spinning (</a:t>
            </a:r>
            <a:r>
              <a:rPr lang="en-US" i="1" dirty="0" smtClean="0"/>
              <a:t>V</a:t>
            </a:r>
            <a:r>
              <a:rPr lang="en-US" dirty="0" smtClean="0"/>
              <a:t>=0 </a:t>
            </a:r>
            <a:r>
              <a:rPr lang="en-US" dirty="0"/>
              <a:t>V, </a:t>
            </a:r>
            <a:r>
              <a:rPr lang="en-US" i="1" dirty="0"/>
              <a:t>T </a:t>
            </a:r>
            <a:r>
              <a:rPr lang="en-US" dirty="0" smtClean="0"/>
              <a:t>= 36 </a:t>
            </a:r>
            <a:r>
              <a:rPr lang="en-US" dirty="0"/>
              <a:t>K).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Curve </a:t>
            </a:r>
            <a:r>
              <a:rPr lang="en-US" b="1" dirty="0"/>
              <a:t>3 (IR on</a:t>
            </a:r>
            <a:r>
              <a:rPr lang="en-US" b="1" dirty="0" smtClean="0"/>
              <a:t>) :  </a:t>
            </a:r>
          </a:p>
          <a:p>
            <a:r>
              <a:rPr lang="en-US" dirty="0" smtClean="0"/>
              <a:t>photo-generated</a:t>
            </a:r>
            <a:r>
              <a:rPr lang="en-US" dirty="0"/>
              <a:t> </a:t>
            </a:r>
            <a:r>
              <a:rPr lang="en-US" dirty="0" smtClean="0"/>
              <a:t>current </a:t>
            </a:r>
            <a:r>
              <a:rPr lang="en-US" dirty="0"/>
              <a:t>when the IR source is turned on and chopped (</a:t>
            </a:r>
            <a:r>
              <a:rPr lang="en-US" i="1" dirty="0"/>
              <a:t>V </a:t>
            </a:r>
            <a:r>
              <a:rPr lang="en-US" dirty="0"/>
              <a:t>=</a:t>
            </a:r>
            <a:r>
              <a:rPr lang="en-US" dirty="0" smtClean="0"/>
              <a:t>0 </a:t>
            </a:r>
            <a:r>
              <a:rPr lang="en-US" dirty="0"/>
              <a:t>V,</a:t>
            </a:r>
          </a:p>
          <a:p>
            <a:r>
              <a:rPr lang="en-US" i="1" dirty="0"/>
              <a:t>T </a:t>
            </a:r>
            <a:r>
              <a:rPr lang="en-US" dirty="0"/>
              <a:t>=</a:t>
            </a:r>
            <a:r>
              <a:rPr lang="en-US" dirty="0" smtClean="0"/>
              <a:t>36 </a:t>
            </a:r>
            <a:r>
              <a:rPr lang="en-US" dirty="0"/>
              <a:t>K).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762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Intermediate transitions in IB Solar Cell</a:t>
            </a:r>
            <a:endParaRPr lang="en-US" sz="24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057525" cy="243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7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4179" y="524753"/>
            <a:ext cx="2819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, 2)  Photogeneration</a:t>
            </a:r>
            <a:endParaRPr lang="en-US" sz="1600" dirty="0"/>
          </a:p>
          <a:p>
            <a:pPr marL="342900" indent="-342900">
              <a:buFont typeface="+mj-lt"/>
              <a:buAutoNum type="arabicParenR"/>
            </a:pPr>
            <a:endParaRPr lang="en-US" sz="1600" dirty="0" smtClean="0"/>
          </a:p>
          <a:p>
            <a:pPr marL="342900" indent="-342900">
              <a:buAutoNum type="arabicParenR" startAt="3"/>
            </a:pPr>
            <a:r>
              <a:rPr lang="en-US" sz="1600" dirty="0" smtClean="0"/>
              <a:t>Collisions and smearing of dist.</a:t>
            </a:r>
          </a:p>
          <a:p>
            <a:pPr marL="342900" indent="-342900">
              <a:buAutoNum type="arabicParenR" startAt="3"/>
            </a:pPr>
            <a:endParaRPr lang="en-US" sz="1600" dirty="0"/>
          </a:p>
          <a:p>
            <a:pPr marL="342900" indent="-342900">
              <a:buAutoNum type="arabicParenR" startAt="3"/>
            </a:pPr>
            <a:r>
              <a:rPr lang="en-US" sz="1600" dirty="0" smtClean="0"/>
              <a:t>Broadening and Thermal equilibrium (Boltzmann Dist.)</a:t>
            </a:r>
            <a:endParaRPr lang="en-US" sz="1600" dirty="0"/>
          </a:p>
          <a:p>
            <a:pPr marL="342900" indent="-342900">
              <a:buAutoNum type="arabicParenR" startAt="3"/>
            </a:pPr>
            <a:endParaRPr lang="en-US" sz="1600" dirty="0"/>
          </a:p>
          <a:p>
            <a:pPr marL="342900" indent="-342900">
              <a:buAutoNum type="arabicParenR" startAt="3"/>
            </a:pPr>
            <a:r>
              <a:rPr lang="en-US" sz="1600" dirty="0" smtClean="0"/>
              <a:t>Carrier-carrier collisions (uniform dist. of excess energy)</a:t>
            </a:r>
          </a:p>
          <a:p>
            <a:pPr marL="342900" indent="-342900">
              <a:buAutoNum type="arabicParenR" startAt="3"/>
            </a:pPr>
            <a:endParaRPr lang="en-US" sz="1600" dirty="0"/>
          </a:p>
          <a:p>
            <a:pPr marL="342900" indent="-342900">
              <a:buAutoNum type="arabicParenR" startAt="3"/>
            </a:pPr>
            <a:r>
              <a:rPr lang="en-US" sz="1600" dirty="0" smtClean="0"/>
              <a:t>Energy loss by phonon emission (high energy optical and acoustic phonons)</a:t>
            </a:r>
          </a:p>
          <a:p>
            <a:pPr marL="342900" indent="-342900">
              <a:buAutoNum type="arabicParenR" startAt="3"/>
            </a:pPr>
            <a:endParaRPr lang="en-US" sz="1600" dirty="0"/>
          </a:p>
          <a:p>
            <a:pPr marL="342900" indent="-342900">
              <a:buAutoNum type="arabicParenR" startAt="3"/>
            </a:pPr>
            <a:r>
              <a:rPr lang="en-US" sz="1600" dirty="0" smtClean="0"/>
              <a:t>Recombination of electron hole pairs</a:t>
            </a:r>
          </a:p>
          <a:p>
            <a:pPr marL="342900" indent="-342900">
              <a:buAutoNum type="arabicParenR" startAt="3"/>
            </a:pPr>
            <a:endParaRPr lang="en-US" sz="1600" dirty="0"/>
          </a:p>
          <a:p>
            <a:pPr marL="342900" indent="-342900">
              <a:buAutoNum type="arabicParenR" startAt="3"/>
            </a:pPr>
            <a:r>
              <a:rPr lang="en-US" sz="1600" dirty="0" smtClean="0"/>
              <a:t>Loss of excess energy and relaxation to equilibrium states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Hot carrier cells: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1595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5" y="990600"/>
            <a:ext cx="389492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6" y="3634589"/>
            <a:ext cx="3894926" cy="255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1337416"/>
            <a:ext cx="441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Hot carrier generation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Generation </a:t>
            </a:r>
            <a:r>
              <a:rPr lang="en-US" dirty="0"/>
              <a:t>of electron-hole pairs </a:t>
            </a:r>
            <a:r>
              <a:rPr lang="en-US" dirty="0" smtClean="0"/>
              <a:t>by photons and </a:t>
            </a:r>
            <a:r>
              <a:rPr lang="en-US" dirty="0"/>
              <a:t>carrier multiplication by impact </a:t>
            </a:r>
            <a:r>
              <a:rPr lang="en-US" dirty="0" smtClean="0"/>
              <a:t>ionization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resence of carrier-carrier </a:t>
            </a:r>
            <a:r>
              <a:rPr lang="en-US" dirty="0"/>
              <a:t>scattering and Auger-recombination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Sum </a:t>
            </a:r>
            <a:r>
              <a:rPr lang="en-US" dirty="0"/>
              <a:t>of </a:t>
            </a:r>
            <a:r>
              <a:rPr lang="en-US" dirty="0" smtClean="0"/>
              <a:t>electro-chemical potentials </a:t>
            </a:r>
            <a:r>
              <a:rPr lang="el-GR" dirty="0" smtClean="0"/>
              <a:t>μ</a:t>
            </a:r>
            <a:r>
              <a:rPr lang="en-US" baseline="-25000" dirty="0" smtClean="0"/>
              <a:t>eh</a:t>
            </a:r>
            <a:r>
              <a:rPr lang="en-US" dirty="0" smtClean="0"/>
              <a:t>= </a:t>
            </a:r>
            <a:r>
              <a:rPr lang="en-US" dirty="0"/>
              <a:t>0.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4" y="304799"/>
            <a:ext cx="2429435" cy="52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7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016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Why do we need a membrane layer?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76517" y="2438400"/>
            <a:ext cx="84492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hot electron distribution with temperature </a:t>
            </a:r>
            <a:r>
              <a:rPr lang="en-US" dirty="0" err="1"/>
              <a:t>T</a:t>
            </a:r>
            <a:r>
              <a:rPr lang="en-US" baseline="-25000" dirty="0" err="1"/>
              <a:t>eh</a:t>
            </a:r>
            <a:r>
              <a:rPr lang="en-US" dirty="0"/>
              <a:t> is only stable, as long as there </a:t>
            </a:r>
            <a:r>
              <a:rPr lang="en-US" dirty="0" smtClean="0"/>
              <a:t>is no </a:t>
            </a:r>
            <a:r>
              <a:rPr lang="en-US" dirty="0"/>
              <a:t>interaction of electrons and holes with phonons.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electrodes the interaction with phonons cannot be avoided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Leads to </a:t>
            </a:r>
            <a:r>
              <a:rPr lang="en-US" dirty="0" err="1" smtClean="0"/>
              <a:t>thermalisation</a:t>
            </a:r>
            <a:r>
              <a:rPr lang="en-US" dirty="0" smtClean="0"/>
              <a:t> </a:t>
            </a:r>
            <a:r>
              <a:rPr lang="en-US" dirty="0"/>
              <a:t>from the high carrier temperature </a:t>
            </a:r>
            <a:r>
              <a:rPr lang="en-US" dirty="0" err="1"/>
              <a:t>T</a:t>
            </a:r>
            <a:r>
              <a:rPr lang="en-US" baseline="-25000" dirty="0" err="1"/>
              <a:t>eh</a:t>
            </a:r>
            <a:r>
              <a:rPr lang="en-US" dirty="0"/>
              <a:t> to the lattice </a:t>
            </a:r>
            <a:r>
              <a:rPr lang="en-US" dirty="0" smtClean="0"/>
              <a:t>temperature T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Results in generation </a:t>
            </a:r>
            <a:r>
              <a:rPr lang="en-US" dirty="0"/>
              <a:t>of entropy.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Entropy transfers heat to lattice (no longer available </a:t>
            </a:r>
            <a:r>
              <a:rPr lang="en-US" dirty="0"/>
              <a:t>for carrier </a:t>
            </a:r>
            <a:r>
              <a:rPr lang="en-US" dirty="0" smtClean="0"/>
              <a:t>multiplication)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4646" y="1175266"/>
            <a:ext cx="5257800" cy="52322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Isentropic cooling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12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806"/>
            <a:ext cx="8458200" cy="628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0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424" y="92496"/>
            <a:ext cx="282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Isentropic cooling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615716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Avoid energy losses by maintaining carriers with same energy at constant </a:t>
            </a:r>
            <a:r>
              <a:rPr lang="en-US" dirty="0"/>
              <a:t>carrier </a:t>
            </a:r>
            <a:r>
              <a:rPr lang="en-US" dirty="0" smtClean="0"/>
              <a:t>concentrations.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Possible with a narrow </a:t>
            </a:r>
            <a:r>
              <a:rPr lang="en-US" dirty="0"/>
              <a:t>band of </a:t>
            </a:r>
            <a:r>
              <a:rPr lang="en-US" dirty="0" smtClean="0"/>
              <a:t>width d</a:t>
            </a:r>
            <a:r>
              <a:rPr lang="el-GR" dirty="0" smtClean="0"/>
              <a:t>ε</a:t>
            </a:r>
            <a:r>
              <a:rPr lang="en-US" dirty="0" smtClean="0"/>
              <a:t> &lt;&lt; </a:t>
            </a:r>
            <a:r>
              <a:rPr lang="en-US" dirty="0" err="1" smtClean="0"/>
              <a:t>kT</a:t>
            </a:r>
            <a:r>
              <a:rPr lang="en-US" baseline="-25000" dirty="0" err="1" smtClean="0"/>
              <a:t>o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953000"/>
            <a:ext cx="85344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Membrane layer offers </a:t>
            </a:r>
            <a:r>
              <a:rPr lang="en-US" b="1" dirty="0"/>
              <a:t>states for </a:t>
            </a:r>
            <a:r>
              <a:rPr lang="en-US" b="1" dirty="0" smtClean="0"/>
              <a:t>electrons/holes </a:t>
            </a:r>
            <a:r>
              <a:rPr lang="en-US" b="1" dirty="0"/>
              <a:t>only in a </a:t>
            </a:r>
            <a:r>
              <a:rPr lang="en-US" b="1" dirty="0" smtClean="0"/>
              <a:t>small energy </a:t>
            </a:r>
            <a:r>
              <a:rPr lang="en-US" b="1" dirty="0"/>
              <a:t>interval at </a:t>
            </a:r>
            <a:r>
              <a:rPr lang="el-GR" dirty="0" smtClean="0"/>
              <a:t>ε</a:t>
            </a:r>
            <a:r>
              <a:rPr lang="en-US" baseline="-25000" dirty="0" smtClean="0"/>
              <a:t>e</a:t>
            </a:r>
            <a:r>
              <a:rPr lang="en-US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Typically </a:t>
            </a:r>
            <a:r>
              <a:rPr lang="en-US" b="1" dirty="0"/>
              <a:t>a large </a:t>
            </a:r>
            <a:r>
              <a:rPr lang="en-US" b="1" dirty="0" err="1"/>
              <a:t>bandgap</a:t>
            </a:r>
            <a:r>
              <a:rPr lang="en-US" b="1" dirty="0"/>
              <a:t>, small bandwidth </a:t>
            </a:r>
            <a:r>
              <a:rPr lang="en-US" b="1" dirty="0" smtClean="0"/>
              <a:t>material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Cooling</a:t>
            </a:r>
            <a:r>
              <a:rPr lang="en-US" b="1" dirty="0"/>
              <a:t>, </a:t>
            </a:r>
            <a:r>
              <a:rPr lang="en-US" b="1" dirty="0" smtClean="0"/>
              <a:t>proceeds at constant </a:t>
            </a:r>
            <a:r>
              <a:rPr lang="en-US" b="1" dirty="0"/>
              <a:t>energy and constant electron concentration and thus at constant entropy </a:t>
            </a:r>
            <a:r>
              <a:rPr lang="en-US" b="1" dirty="0" smtClean="0"/>
              <a:t>in a </a:t>
            </a:r>
            <a:r>
              <a:rPr lang="en-US" b="1" dirty="0"/>
              <a:t>reversible process.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93044"/>
            <a:ext cx="3894926" cy="255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12" y="762000"/>
            <a:ext cx="68367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2766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</a:t>
            </a:r>
            <a:r>
              <a:rPr lang="en-US" b="1" baseline="-25000" dirty="0" smtClean="0"/>
              <a:t>e</a:t>
            </a:r>
            <a:r>
              <a:rPr lang="en-US" b="1" dirty="0" smtClean="0"/>
              <a:t> -  Electron energy      </a:t>
            </a:r>
            <a:r>
              <a:rPr lang="el-GR" b="1" dirty="0" smtClean="0"/>
              <a:t>Δε</a:t>
            </a:r>
            <a:r>
              <a:rPr lang="en-US" b="1" baseline="-25000" dirty="0"/>
              <a:t>e</a:t>
            </a:r>
            <a:r>
              <a:rPr lang="en-US" b="1" dirty="0"/>
              <a:t> -  </a:t>
            </a:r>
            <a:r>
              <a:rPr lang="en-US" b="1" dirty="0" smtClean="0"/>
              <a:t>band width in CB         </a:t>
            </a:r>
            <a:r>
              <a:rPr lang="el-GR" b="1" dirty="0" smtClean="0"/>
              <a:t>ε</a:t>
            </a:r>
            <a:r>
              <a:rPr lang="en-US" b="1" baseline="-25000" dirty="0" err="1" smtClean="0"/>
              <a:t>F,e</a:t>
            </a:r>
            <a:r>
              <a:rPr lang="en-US" b="1" dirty="0" smtClean="0"/>
              <a:t> </a:t>
            </a:r>
            <a:r>
              <a:rPr lang="en-US" b="1" dirty="0"/>
              <a:t>-  </a:t>
            </a:r>
            <a:r>
              <a:rPr lang="en-US" b="1" dirty="0" smtClean="0"/>
              <a:t>Fermi level in electron membrane</a:t>
            </a:r>
          </a:p>
          <a:p>
            <a:endParaRPr lang="en-US" b="1" dirty="0" smtClean="0"/>
          </a:p>
          <a:p>
            <a:r>
              <a:rPr lang="el-GR" b="1" dirty="0" smtClean="0"/>
              <a:t>ε</a:t>
            </a:r>
            <a:r>
              <a:rPr lang="en-US" b="1" baseline="-25000" dirty="0" smtClean="0"/>
              <a:t>h</a:t>
            </a:r>
            <a:r>
              <a:rPr lang="en-US" b="1" dirty="0" smtClean="0"/>
              <a:t> </a:t>
            </a:r>
            <a:r>
              <a:rPr lang="en-US" b="1" dirty="0"/>
              <a:t>-  </a:t>
            </a:r>
            <a:r>
              <a:rPr lang="en-US" b="1" dirty="0" smtClean="0"/>
              <a:t>Hole energy             </a:t>
            </a:r>
            <a:r>
              <a:rPr lang="el-GR" b="1" dirty="0" smtClean="0"/>
              <a:t>Δε</a:t>
            </a:r>
            <a:r>
              <a:rPr lang="en-US" b="1" baseline="-25000" dirty="0" smtClean="0"/>
              <a:t>h</a:t>
            </a:r>
            <a:r>
              <a:rPr lang="en-US" b="1" dirty="0" smtClean="0"/>
              <a:t> </a:t>
            </a:r>
            <a:r>
              <a:rPr lang="en-US" b="1" dirty="0"/>
              <a:t>-  band width </a:t>
            </a:r>
            <a:r>
              <a:rPr lang="en-US" b="1" dirty="0" smtClean="0"/>
              <a:t>in VB        </a:t>
            </a:r>
            <a:r>
              <a:rPr lang="el-GR" b="1" dirty="0" smtClean="0"/>
              <a:t>ε</a:t>
            </a:r>
            <a:r>
              <a:rPr lang="en-US" b="1" baseline="-25000" dirty="0" err="1" smtClean="0"/>
              <a:t>F,h</a:t>
            </a:r>
            <a:r>
              <a:rPr lang="en-US" b="1" dirty="0" smtClean="0"/>
              <a:t> </a:t>
            </a:r>
            <a:r>
              <a:rPr lang="en-US" b="1" dirty="0"/>
              <a:t>-  Fermi level in </a:t>
            </a:r>
            <a:r>
              <a:rPr lang="en-US" b="1" dirty="0" smtClean="0"/>
              <a:t>hole </a:t>
            </a:r>
            <a:r>
              <a:rPr lang="en-US" b="1" dirty="0"/>
              <a:t>membrane</a:t>
            </a:r>
          </a:p>
          <a:p>
            <a:r>
              <a:rPr lang="en-US" b="1" dirty="0" smtClean="0"/>
              <a:t> </a:t>
            </a:r>
            <a:endParaRPr lang="en-US" b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92496"/>
            <a:ext cx="4268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/>
              <a:t>Band diagram of hot carrier cell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9890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0150"/>
            <a:ext cx="6781800" cy="54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0638"/>
            <a:ext cx="32289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48400"/>
            <a:ext cx="3790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3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858000" cy="285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 descr="http://www.nrel.gov/research_review/images/photo_are_quantum_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5877"/>
            <a:ext cx="4191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316756"/>
            <a:ext cx="3448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3793587"/>
            <a:ext cx="42761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II is an Auger-type process whereby a </a:t>
            </a:r>
            <a:r>
              <a:rPr lang="en-US" sz="1600" dirty="0" smtClean="0"/>
              <a:t>high energy </a:t>
            </a:r>
            <a:r>
              <a:rPr lang="en-US" sz="1600" dirty="0" err="1" smtClean="0"/>
              <a:t>exciton</a:t>
            </a:r>
            <a:r>
              <a:rPr lang="en-US" sz="1600" dirty="0"/>
              <a:t>, created in a semiconductor by absorbing </a:t>
            </a:r>
            <a:r>
              <a:rPr lang="en-US" sz="1600" dirty="0" smtClean="0"/>
              <a:t>a photon </a:t>
            </a:r>
            <a:r>
              <a:rPr lang="en-US" sz="1600" dirty="0"/>
              <a:t>of energy  2</a:t>
            </a:r>
            <a:r>
              <a:rPr lang="en-US" sz="1600" i="1" dirty="0"/>
              <a:t>Eg</a:t>
            </a:r>
            <a:r>
              <a:rPr lang="en-US" sz="1600" dirty="0"/>
              <a:t>, relaxes to the band edge </a:t>
            </a:r>
            <a:r>
              <a:rPr lang="en-US" sz="1600" dirty="0" smtClean="0"/>
              <a:t>via energy </a:t>
            </a:r>
            <a:r>
              <a:rPr lang="en-US" sz="1600" dirty="0"/>
              <a:t>transfer of at least 1</a:t>
            </a:r>
            <a:r>
              <a:rPr lang="en-US" sz="1600" i="1" dirty="0"/>
              <a:t>Eg </a:t>
            </a:r>
            <a:r>
              <a:rPr lang="en-US" sz="1600" dirty="0"/>
              <a:t>to a valence band </a:t>
            </a:r>
            <a:r>
              <a:rPr lang="en-US" sz="1600" dirty="0" smtClean="0"/>
              <a:t>electron, which </a:t>
            </a:r>
            <a:r>
              <a:rPr lang="en-US" sz="1600" dirty="0"/>
              <a:t>is excited above the energy gap [Fig. 1(a)]. </a:t>
            </a:r>
            <a:r>
              <a:rPr lang="en-US" sz="1600" dirty="0" smtClean="0"/>
              <a:t>The result </a:t>
            </a:r>
            <a:r>
              <a:rPr lang="en-US" sz="1600" dirty="0"/>
              <a:t>of this energy transfer process is that </a:t>
            </a:r>
            <a:r>
              <a:rPr lang="en-US" sz="1600" i="1" dirty="0"/>
              <a:t>two </a:t>
            </a:r>
            <a:r>
              <a:rPr lang="en-US" sz="1600" i="1" dirty="0" err="1" smtClean="0"/>
              <a:t>excitons</a:t>
            </a:r>
            <a:r>
              <a:rPr lang="en-US" sz="1600" i="1" dirty="0" smtClean="0"/>
              <a:t> are </a:t>
            </a:r>
            <a:r>
              <a:rPr lang="en-US" sz="1600" i="1" dirty="0"/>
              <a:t>formed for one absorbed photon</a:t>
            </a:r>
            <a:r>
              <a:rPr lang="en-US" sz="1600" dirty="0"/>
              <a:t>. Thus, this </a:t>
            </a:r>
            <a:r>
              <a:rPr lang="en-US" sz="1600" dirty="0" smtClean="0"/>
              <a:t>process converts </a:t>
            </a:r>
            <a:r>
              <a:rPr lang="en-US" sz="1600" dirty="0"/>
              <a:t>more of the high photon energy portion of </a:t>
            </a:r>
            <a:r>
              <a:rPr lang="en-US" sz="1600" dirty="0" smtClean="0"/>
              <a:t>the solar </a:t>
            </a:r>
            <a:r>
              <a:rPr lang="en-US" sz="1600" dirty="0"/>
              <a:t>spectrum into usable energy.</a:t>
            </a:r>
          </a:p>
        </p:txBody>
      </p:sp>
    </p:spTree>
    <p:extLst>
      <p:ext uri="{BB962C8B-B14F-4D97-AF65-F5344CB8AC3E}">
        <p14:creationId xmlns:p14="http://schemas.microsoft.com/office/powerpoint/2010/main" val="928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636"/>
            <a:ext cx="6705600" cy="42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3981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7244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 </a:t>
            </a:r>
            <a:r>
              <a:rPr lang="en-US" sz="1600" b="1" dirty="0" smtClean="0"/>
              <a:t>Active </a:t>
            </a:r>
            <a:r>
              <a:rPr lang="en-US" sz="1600" b="1" dirty="0"/>
              <a:t>layers comprised of earth-abundant semiconductor absorbers (e.g. Cu</a:t>
            </a:r>
            <a:r>
              <a:rPr lang="en-US" sz="1600" b="1" baseline="-25000" dirty="0"/>
              <a:t>2</a:t>
            </a:r>
            <a:r>
              <a:rPr lang="en-US" sz="1600" b="1" dirty="0"/>
              <a:t>O, Zn</a:t>
            </a:r>
            <a:r>
              <a:rPr lang="en-US" sz="1600" b="1" baseline="-25000" dirty="0"/>
              <a:t>3</a:t>
            </a:r>
            <a:r>
              <a:rPr lang="en-US" sz="1600" b="1" dirty="0"/>
              <a:t>P</a:t>
            </a:r>
            <a:r>
              <a:rPr lang="en-US" sz="1600" b="1" baseline="-25000" dirty="0"/>
              <a:t>2</a:t>
            </a:r>
            <a:r>
              <a:rPr lang="en-US" sz="1600" b="1" dirty="0"/>
              <a:t>, Si, β-FeSi</a:t>
            </a:r>
            <a:r>
              <a:rPr lang="en-US" sz="1600" b="1" baseline="-25000" dirty="0"/>
              <a:t>2</a:t>
            </a:r>
            <a:r>
              <a:rPr lang="en-US" sz="1600" b="1" dirty="0"/>
              <a:t>, BaSi2, Fe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) and low-cost </a:t>
            </a:r>
            <a:r>
              <a:rPr lang="en-US" sz="1600" b="1" dirty="0" err="1"/>
              <a:t>plasmonic</a:t>
            </a:r>
            <a:r>
              <a:rPr lang="en-US" sz="1600" b="1" dirty="0"/>
              <a:t> metals (Al, Cu</a:t>
            </a:r>
            <a:r>
              <a:rPr lang="en-US" sz="1600" b="1" dirty="0" smtClean="0"/>
              <a:t>).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410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41" y="914400"/>
            <a:ext cx="5057775" cy="362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511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Plasmonic</a:t>
            </a:r>
            <a:r>
              <a:rPr lang="en-US" sz="2800" b="1" u="sng" dirty="0" smtClean="0"/>
              <a:t> surface resonance</a:t>
            </a:r>
            <a:endParaRPr lang="en-US" sz="2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475129" y="48006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The excitation of surface </a:t>
            </a:r>
            <a:r>
              <a:rPr lang="en-US" b="1" dirty="0" err="1"/>
              <a:t>plasmons</a:t>
            </a:r>
            <a:r>
              <a:rPr lang="en-US" b="1" dirty="0"/>
              <a:t> by light is denoted as a surface </a:t>
            </a:r>
            <a:r>
              <a:rPr lang="en-US" b="1" dirty="0" err="1"/>
              <a:t>plasmon</a:t>
            </a:r>
            <a:r>
              <a:rPr lang="en-US" b="1" dirty="0"/>
              <a:t> resonance (SPR) for planar </a:t>
            </a:r>
            <a:r>
              <a:rPr lang="en-US" b="1" dirty="0" smtClean="0"/>
              <a:t>surfaces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Surface </a:t>
            </a:r>
            <a:r>
              <a:rPr lang="en-US" b="1" dirty="0" err="1"/>
              <a:t>plasmons</a:t>
            </a:r>
            <a:r>
              <a:rPr lang="en-US" b="1" dirty="0"/>
              <a:t> (SPs), are coherent electron oscillations that exist at the interface between any two materials</a:t>
            </a:r>
          </a:p>
        </p:txBody>
      </p:sp>
    </p:spTree>
    <p:extLst>
      <p:ext uri="{BB962C8B-B14F-4D97-AF65-F5344CB8AC3E}">
        <p14:creationId xmlns:p14="http://schemas.microsoft.com/office/powerpoint/2010/main" val="21591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267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Schematic of a test bed structure consisting of a surface wave interferometer coated with </a:t>
            </a:r>
            <a:r>
              <a:rPr lang="en-US" sz="1600" b="1" dirty="0" err="1"/>
              <a:t>CdSe</a:t>
            </a:r>
            <a:r>
              <a:rPr lang="en-US" sz="1600" b="1" dirty="0"/>
              <a:t> quantum dots to test </a:t>
            </a:r>
            <a:r>
              <a:rPr lang="en-US" sz="1600" b="1" dirty="0" err="1"/>
              <a:t>plasmonic</a:t>
            </a:r>
            <a:r>
              <a:rPr lang="en-US" sz="1600" b="1" dirty="0"/>
              <a:t> light absorption. Absorption along the Ag surface is achieved through incident light conversion into surface </a:t>
            </a:r>
            <a:r>
              <a:rPr lang="en-US" sz="1600" b="1" dirty="0" err="1"/>
              <a:t>plasmon</a:t>
            </a:r>
            <a:r>
              <a:rPr lang="en-US" sz="1600" b="1" dirty="0"/>
              <a:t> </a:t>
            </a:r>
            <a:r>
              <a:rPr lang="en-US" sz="1600" b="1" dirty="0" err="1"/>
              <a:t>polaritons</a:t>
            </a:r>
            <a:r>
              <a:rPr lang="en-US" sz="1600" b="1" dirty="0"/>
              <a:t> that exhibit mode overlap with the absorber layer.</a:t>
            </a:r>
          </a:p>
        </p:txBody>
      </p:sp>
    </p:spTree>
    <p:extLst>
      <p:ext uri="{BB962C8B-B14F-4D97-AF65-F5344CB8AC3E}">
        <p14:creationId xmlns:p14="http://schemas.microsoft.com/office/powerpoint/2010/main" val="29796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84582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3" y="152400"/>
            <a:ext cx="857013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8839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0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1"/>
            <a:ext cx="8686801" cy="653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6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191"/>
            <a:ext cx="8382000" cy="631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5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142"/>
            <a:ext cx="8610600" cy="6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312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3307"/>
            <a:ext cx="5486400" cy="420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9362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909762"/>
            <a:ext cx="3257856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83814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7214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ndustrial-innov.lbl.gov/images/nanolase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6" y="2667000"/>
            <a:ext cx="406549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487"/>
            <a:ext cx="8763000" cy="66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4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686800" cy="653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49231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05246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2480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0292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Possible methods of circumventing the 31% efficiency limit for thermalized carriers in a </a:t>
            </a:r>
            <a:r>
              <a:rPr lang="en-US" dirty="0" smtClean="0"/>
              <a:t>single</a:t>
            </a:r>
            <a:r>
              <a:rPr lang="en-US" i="1" dirty="0" smtClean="0"/>
              <a:t>–</a:t>
            </a:r>
            <a:r>
              <a:rPr lang="en-US" dirty="0" smtClean="0"/>
              <a:t>band gap </a:t>
            </a:r>
            <a:r>
              <a:rPr lang="en-US" dirty="0"/>
              <a:t>absorption threshold solar quantum conversion system.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lphaUcParenBoth"/>
            </a:pPr>
            <a:r>
              <a:rPr lang="en-US" dirty="0" smtClean="0"/>
              <a:t>Intermediate-band </a:t>
            </a:r>
            <a:r>
              <a:rPr lang="en-US" dirty="0"/>
              <a:t>solar </a:t>
            </a:r>
            <a:r>
              <a:rPr lang="en-US" dirty="0" smtClean="0"/>
              <a:t>cell</a:t>
            </a:r>
          </a:p>
          <a:p>
            <a:r>
              <a:rPr lang="en-US" dirty="0" smtClean="0"/>
              <a:t>(B</a:t>
            </a:r>
            <a:r>
              <a:rPr lang="en-US" dirty="0"/>
              <a:t>) </a:t>
            </a:r>
            <a:r>
              <a:rPr lang="en-US" dirty="0" smtClean="0"/>
              <a:t>quantum-well solar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2" y="914400"/>
            <a:ext cx="7368988" cy="34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724400"/>
            <a:ext cx="8588778" cy="1477328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improvement in efficiency of the cell arises from its potential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i) to absorb below bandgap energy photons and </a:t>
            </a:r>
            <a:r>
              <a:rPr lang="en-US" b="1" dirty="0" smtClean="0"/>
              <a:t>thus produce </a:t>
            </a:r>
            <a:r>
              <a:rPr lang="en-US" b="1" dirty="0"/>
              <a:t>additional </a:t>
            </a:r>
            <a:r>
              <a:rPr lang="en-US" b="1" dirty="0" smtClean="0"/>
              <a:t>photocurrent</a:t>
            </a:r>
          </a:p>
          <a:p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ii) to inject this enhanced photocurrent without degrading its output </a:t>
            </a:r>
            <a:r>
              <a:rPr lang="en-US" b="1" dirty="0" smtClean="0"/>
              <a:t>photo-voltage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7478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455112"/>
            <a:ext cx="3305174" cy="40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1" y="676814"/>
            <a:ext cx="3854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Sketch of an intermediate band (IB) solar cell (top) and energy band diagram in thermal equilibrium showing </a:t>
            </a:r>
            <a:r>
              <a:rPr lang="en-US" b="1" dirty="0" smtClean="0"/>
              <a:t>the energy </a:t>
            </a:r>
            <a:r>
              <a:rPr lang="en-US" b="1" dirty="0"/>
              <a:t>band extremes vs. the depth into the cell (bottom). </a:t>
            </a: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Dashed </a:t>
            </a:r>
            <a:r>
              <a:rPr lang="en-US" b="1" dirty="0"/>
              <a:t>and dotted regions correspond to </a:t>
            </a:r>
            <a:r>
              <a:rPr lang="en-US" b="1" dirty="0" smtClean="0"/>
              <a:t>electron-filled </a:t>
            </a:r>
            <a:r>
              <a:rPr lang="en-US" b="1" dirty="0"/>
              <a:t>and </a:t>
            </a:r>
            <a:r>
              <a:rPr lang="en-US" b="1" dirty="0" smtClean="0"/>
              <a:t>empty bands </a:t>
            </a:r>
            <a:r>
              <a:rPr lang="en-US" b="1" dirty="0"/>
              <a:t>respectively (at 0 </a:t>
            </a:r>
            <a:r>
              <a:rPr lang="en-US" b="1" dirty="0" smtClean="0"/>
              <a:t>K)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Role </a:t>
            </a:r>
            <a:r>
              <a:rPr lang="en-US" b="1" dirty="0"/>
              <a:t>of the </a:t>
            </a:r>
            <a:r>
              <a:rPr lang="en-US" b="1" dirty="0" smtClean="0"/>
              <a:t>two emitters:  prevent </a:t>
            </a:r>
            <a:r>
              <a:rPr lang="en-US" b="1" dirty="0"/>
              <a:t>the IB from contacting the metallic </a:t>
            </a:r>
            <a:r>
              <a:rPr lang="en-US" b="1" dirty="0" smtClean="0"/>
              <a:t>terminals due to metallic character of IB.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IB can </a:t>
            </a:r>
            <a:r>
              <a:rPr lang="en-US" b="1" dirty="0"/>
              <a:t>be formed by </a:t>
            </a:r>
            <a:r>
              <a:rPr lang="en-US" b="1" dirty="0" smtClean="0"/>
              <a:t>lone </a:t>
            </a:r>
            <a:r>
              <a:rPr lang="en-US" b="1" dirty="0"/>
              <a:t>pair bands, </a:t>
            </a:r>
            <a:r>
              <a:rPr lang="en-US" b="1" dirty="0" smtClean="0"/>
              <a:t>low dimensionality </a:t>
            </a:r>
            <a:r>
              <a:rPr lang="en-US" b="1" dirty="0" err="1"/>
              <a:t>superlattices</a:t>
            </a:r>
            <a:r>
              <a:rPr lang="en-US" b="1" dirty="0"/>
              <a:t>, impurities, etc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3658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Intermediate </a:t>
            </a:r>
            <a:r>
              <a:rPr lang="en-US" sz="2000" b="1" u="sng" dirty="0"/>
              <a:t>band (IB) solar cell </a:t>
            </a:r>
            <a:endParaRPr lang="en-US" sz="20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6855"/>
            <a:ext cx="4384269" cy="32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9" y="708190"/>
            <a:ext cx="41719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153"/>
            <a:ext cx="3733800" cy="65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533400"/>
            <a:ext cx="426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IB </a:t>
            </a:r>
            <a:r>
              <a:rPr lang="en-US" sz="1600" dirty="0" smtClean="0"/>
              <a:t>is </a:t>
            </a:r>
            <a:r>
              <a:rPr lang="en-US" sz="1600" dirty="0"/>
              <a:t>partially filled </a:t>
            </a:r>
            <a:r>
              <a:rPr lang="en-US" sz="1600" dirty="0" smtClean="0"/>
              <a:t>with electrons  --- </a:t>
            </a:r>
            <a:r>
              <a:rPr lang="en-US" sz="1600" dirty="0"/>
              <a:t>implies that the Fermi level </a:t>
            </a:r>
            <a:r>
              <a:rPr lang="en-US" sz="1600" dirty="0" smtClean="0"/>
              <a:t>crosses </a:t>
            </a:r>
            <a:r>
              <a:rPr lang="en-US" sz="1600" dirty="0"/>
              <a:t>it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Under illumination</a:t>
            </a:r>
            <a:r>
              <a:rPr lang="en-US" sz="1600" dirty="0"/>
              <a:t>, electrons in the </a:t>
            </a:r>
            <a:r>
              <a:rPr lang="en-US" sz="1600" dirty="0" smtClean="0"/>
              <a:t>CB are extracted through </a:t>
            </a:r>
            <a:r>
              <a:rPr lang="en-US" sz="1600" dirty="0"/>
              <a:t>the n-emitter and holes through the </a:t>
            </a:r>
            <a:r>
              <a:rPr lang="en-US" sz="1600" dirty="0" smtClean="0"/>
              <a:t>p-emitter.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No carriers are extracted from the IB and hence no transport </a:t>
            </a:r>
          </a:p>
          <a:p>
            <a:pPr marL="282575" algn="just"/>
            <a:r>
              <a:rPr lang="en-US" sz="1200" dirty="0" smtClean="0"/>
              <a:t>(Carriers with </a:t>
            </a:r>
            <a:r>
              <a:rPr lang="en-US" sz="1200" dirty="0"/>
              <a:t>high mobility in the IB are not, </a:t>
            </a:r>
            <a:r>
              <a:rPr lang="en-US" sz="1200" dirty="0" smtClean="0"/>
              <a:t> essential </a:t>
            </a:r>
            <a:r>
              <a:rPr lang="en-US" sz="1200" dirty="0"/>
              <a:t>in </a:t>
            </a:r>
            <a:r>
              <a:rPr lang="en-US" sz="1200" dirty="0" smtClean="0"/>
              <a:t>an ideal </a:t>
            </a:r>
            <a:r>
              <a:rPr lang="en-US" sz="1200" dirty="0"/>
              <a:t>device </a:t>
            </a:r>
            <a:r>
              <a:rPr lang="en-US" sz="1200" dirty="0" smtClean="0"/>
              <a:t>characterized </a:t>
            </a:r>
            <a:r>
              <a:rPr lang="en-US" sz="1200" dirty="0"/>
              <a:t>by uniform carrier generation in </a:t>
            </a:r>
            <a:r>
              <a:rPr lang="en-US" sz="1200" dirty="0" smtClean="0"/>
              <a:t>its </a:t>
            </a:r>
            <a:r>
              <a:rPr lang="en-US" sz="1200" dirty="0"/>
              <a:t>bulk </a:t>
            </a:r>
            <a:r>
              <a:rPr lang="en-US" sz="1200" dirty="0" smtClean="0"/>
              <a:t>[IEEE </a:t>
            </a:r>
            <a:r>
              <a:rPr lang="en-US" sz="1200" dirty="0"/>
              <a:t>Trans. Electron Devices 49 (9</a:t>
            </a:r>
            <a:r>
              <a:rPr lang="en-US" sz="1200" dirty="0" smtClean="0"/>
              <a:t>) (</a:t>
            </a:r>
            <a:r>
              <a:rPr lang="en-US" sz="1200" dirty="0"/>
              <a:t>2002) 1632.])</a:t>
            </a:r>
            <a:endParaRPr lang="en-US" sz="12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Carrier </a:t>
            </a:r>
            <a:r>
              <a:rPr lang="en-US" sz="1600" dirty="0"/>
              <a:t>population in each band </a:t>
            </a:r>
            <a:r>
              <a:rPr lang="en-US" sz="1600" dirty="0" smtClean="0"/>
              <a:t>is assumed </a:t>
            </a:r>
            <a:r>
              <a:rPr lang="en-US" sz="1600" dirty="0"/>
              <a:t>to be governed by </a:t>
            </a:r>
            <a:r>
              <a:rPr lang="en-US" sz="1600" dirty="0" smtClean="0"/>
              <a:t>quasi-Fermi levels of emitters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The output voltage is </a:t>
            </a:r>
            <a:r>
              <a:rPr lang="en-US" sz="1600" dirty="0"/>
              <a:t>determined by </a:t>
            </a:r>
            <a:r>
              <a:rPr lang="en-US" sz="1600" dirty="0" smtClean="0"/>
              <a:t>the quasi-Fermi </a:t>
            </a:r>
            <a:r>
              <a:rPr lang="en-US" sz="1600" dirty="0"/>
              <a:t>level split between the conduction and </a:t>
            </a:r>
            <a:r>
              <a:rPr lang="en-US" sz="1600" dirty="0" smtClean="0"/>
              <a:t>valence band at the emitter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Output voltage  is limited </a:t>
            </a:r>
            <a:r>
              <a:rPr lang="en-US" sz="1600" dirty="0"/>
              <a:t>by the total bandgap </a:t>
            </a:r>
            <a:r>
              <a:rPr lang="en-US" sz="1600" dirty="0" smtClean="0"/>
              <a:t>(</a:t>
            </a:r>
            <a:r>
              <a:rPr lang="el-GR" sz="1600" dirty="0" smtClean="0"/>
              <a:t>ε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5334000" y="6496906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b="1" dirty="0"/>
              <a:t>A. Martı´ et al. / Thin Solid Films 511 – 512 (2006) 638– 644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75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1189</Words>
  <Application>Microsoft Office PowerPoint</Application>
  <PresentationFormat>On-screen Show (4:3)</PresentationFormat>
  <Paragraphs>141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Mishtu</dc:creator>
  <cp:lastModifiedBy>Daryoosh</cp:lastModifiedBy>
  <cp:revision>116</cp:revision>
  <dcterms:created xsi:type="dcterms:W3CDTF">2011-06-23T20:27:37Z</dcterms:created>
  <dcterms:modified xsi:type="dcterms:W3CDTF">2013-01-29T00:50:23Z</dcterms:modified>
</cp:coreProperties>
</file>